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4" r:id="rId6"/>
    <p:sldId id="260" r:id="rId7"/>
    <p:sldId id="295" r:id="rId8"/>
    <p:sldId id="265" r:id="rId9"/>
    <p:sldId id="296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66" r:id="rId18"/>
    <p:sldId id="268" r:id="rId19"/>
    <p:sldId id="269" r:id="rId20"/>
    <p:sldId id="267" r:id="rId21"/>
    <p:sldId id="270" r:id="rId22"/>
    <p:sldId id="271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18872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41"/>
    <a:srgbClr val="FF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5"/>
    <p:restoredTop sz="94711"/>
  </p:normalViewPr>
  <p:slideViewPr>
    <p:cSldViewPr snapToGrid="0" snapToObjects="1">
      <p:cViewPr varScale="1">
        <p:scale>
          <a:sx n="136" d="100"/>
          <a:sy n="136" d="100"/>
        </p:scale>
        <p:origin x="216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66825-BD0A-2944-A4AF-EF50379E067E}" type="datetimeFigureOut">
              <a:rPr lang="en-US" smtClean="0"/>
              <a:t>6/27/19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1143000"/>
            <a:ext cx="5349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CBAAA-8343-F44C-AB3F-C8E3D37B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79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29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2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64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2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31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25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63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17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3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70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74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22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48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7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20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54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25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9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67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4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4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5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78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49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CBAAA-8343-F44C-AB3F-C8E3D37BFA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0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2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83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2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3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6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4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4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 anchor="t"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0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0E5B3-28EE-574E-A082-D0ACF3A660C1}" type="datetimeFigureOut">
              <a:rPr lang="en-US" smtClean="0"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4152A-19B8-7C48-ABEB-BE11FC28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16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6683" y="2914801"/>
            <a:ext cx="510884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1900" b="1" dirty="0">
                <a:latin typeface="Arial" charset="0"/>
                <a:ea typeface="Arial" charset="0"/>
                <a:cs typeface="Arial" charset="0"/>
              </a:rPr>
              <a:t>First building and current administrative headquarters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1900" b="1" dirty="0">
                <a:latin typeface="Arial" charset="0"/>
                <a:ea typeface="Arial" charset="0"/>
                <a:cs typeface="Arial" charset="0"/>
              </a:rPr>
              <a:t>Department of Chemical and Life Science Engineering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1900" b="1" dirty="0">
                <a:latin typeface="Arial" charset="0"/>
                <a:ea typeface="Arial" charset="0"/>
                <a:cs typeface="Arial" charset="0"/>
              </a:rPr>
              <a:t>Department of Electrical and Computer Engineering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1900" b="1" dirty="0">
                <a:latin typeface="Arial" charset="0"/>
                <a:ea typeface="Arial" charset="0"/>
                <a:cs typeface="Arial" charset="0"/>
              </a:rPr>
              <a:t>Student welcome center, student services and career services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1900" b="1" dirty="0">
                <a:latin typeface="Arial" charset="0"/>
                <a:ea typeface="Arial" charset="0"/>
                <a:cs typeface="Arial" charset="0"/>
              </a:rPr>
              <a:t>24 research laboratories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1900" b="1" dirty="0">
                <a:latin typeface="Arial" charset="0"/>
                <a:ea typeface="Arial" charset="0"/>
                <a:cs typeface="Arial" charset="0"/>
              </a:rPr>
              <a:t>200-seat auditorium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714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0860" y="4076899"/>
            <a:ext cx="54581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Department of Biomedical Engineering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Department of Computer Science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Department of Mechanical and Nuclear Engineering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48 research laboratories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38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3600" y="3227522"/>
            <a:ext cx="53355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Supports collaborative efforts among engineering, medicine and life science disciplines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Features one of the largest configurable research spaces in the U.S. 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Offers sophisticated instrumentation including scanning electron microscopy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209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1335025"/>
            <a:ext cx="52074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More than 8,000 square feet of fabrication and research space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Focuses on development of micro- and </a:t>
            </a: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nano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devices and state-of-the-art material creation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Two Class-1000 cleanrooms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4692125"/>
            <a:ext cx="534971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Offers high-tech equipment and analytical services to researchers from industry, both VCU campuses and other universities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Housed in the VCU Institute for Engineering and Medicine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9501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7295" y="3987033"/>
            <a:ext cx="524601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Strong VCU Engineering presence in the 34-acre life sciences community of private sector companies, research institutes, nonprofits and government laboratories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Adjacent to the VCU Medical Center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72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9184" y="1080567"/>
            <a:ext cx="5012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Department of Biomedical Engineering offices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Department of Mechanical and Nuclear Engineering offices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05594" y="3490993"/>
            <a:ext cx="5284922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Medicines for All Institute,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which designs more efficient ways to manufacture drugs to treat disease in developing countries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Pharmacy on Demand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a collaboration with the Massachusetts Institute of Technology to create small, shippable pharmaceutical manufacturing platforms for locally produced medicines worldwide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VCU’s Center for Rational Catalyst Synthesis (</a:t>
            </a:r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CeRCaS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),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world’s first research center dedicated to understanding the chemical fundamentals of catalyst synthesis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353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46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461913" y="144530"/>
            <a:ext cx="450601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Ph.D. in Chemical and Life Science Engineering</a:t>
            </a:r>
          </a:p>
          <a:p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Meets growing industry demand for advanced skills in this area</a:t>
            </a:r>
          </a:p>
          <a:p>
            <a:pPr marL="285750" indent="-285750" fontAlgn="base"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Starts in fall 2019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1913" y="2375546"/>
            <a:ext cx="450601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Fundamentals of Computing Specialization</a:t>
            </a:r>
          </a:p>
          <a:p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Open to students in ALL majors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Students also earn the Digital Technology Credential from the Greater Washington Partnership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913" y="4863196"/>
            <a:ext cx="48152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Post-Baccalaureate Certificates</a:t>
            </a:r>
          </a:p>
          <a:p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Certificates in cybersecurity and data science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Aimed at technology professionals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61913" y="4781227"/>
            <a:ext cx="46835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963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2413" y="3258518"/>
            <a:ext cx="527533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Will feature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A 9,000-square-foot </a:t>
            </a:r>
            <a:r>
              <a:rPr lang="en-US" b="1" dirty="0" err="1">
                <a:latin typeface="Arial" charset="0"/>
                <a:ea typeface="Arial" charset="0"/>
                <a:cs typeface="Arial" charset="0"/>
              </a:rPr>
              <a:t>makerspace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        for hands-on, experiential learning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Interdisciplinary research laboratories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An expanded career services center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Wired outdoor work and gathering spaces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Ram Bytes café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Scheduled to open in late 2020 </a:t>
            </a:r>
          </a:p>
        </p:txBody>
      </p:sp>
    </p:spTree>
    <p:extLst>
      <p:ext uri="{BB962C8B-B14F-4D97-AF65-F5344CB8AC3E}">
        <p14:creationId xmlns:p14="http://schemas.microsoft.com/office/powerpoint/2010/main" val="595712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3344027"/>
            <a:ext cx="547090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An old-meets-new automotive </a:t>
            </a: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makerspace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Welding and woodworking stations, car lifts, flat-screen projectors and 3D printers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Home to VCU’s Formula SAE, </a:t>
            </a: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Hyperloop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and other large-scale student projects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Scheduled to open in fall 2019 </a:t>
            </a:r>
          </a:p>
        </p:txBody>
      </p:sp>
    </p:spTree>
    <p:extLst>
      <p:ext uri="{BB962C8B-B14F-4D97-AF65-F5344CB8AC3E}">
        <p14:creationId xmlns:p14="http://schemas.microsoft.com/office/powerpoint/2010/main" val="140681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6073" y="1827293"/>
            <a:ext cx="3544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Chemical &amp; Life Science Engineering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86072" y="736862"/>
            <a:ext cx="3544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Biomedical Engineering</a:t>
            </a:r>
          </a:p>
          <a:p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6072" y="3235766"/>
            <a:ext cx="3544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Computer Science</a:t>
            </a:r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6072" y="4384202"/>
            <a:ext cx="3544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Electrical &amp; Computer Engineering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6072" y="5635750"/>
            <a:ext cx="3544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Mechanical &amp; Nuclear Engineering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" y="6343636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25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12744" y="3279219"/>
            <a:ext cx="442668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Only one in Virginia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VCU Engineering and VCU School of Pharmacy partnership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" y="6343636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00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73" y="4253733"/>
            <a:ext cx="626942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Expertise: </a:t>
            </a: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bioimaging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, cybersecurity, pharmaceutical engineering and alternative energy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Cutting-edge research in fields that address the challenges of our century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33" y="6302072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2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811" y="3892744"/>
            <a:ext cx="492207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National American Nuclear Society student conference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International IEEE Magnetics Society Summer School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IEEE International Conference on Human System Interaction (HSI)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VM Workshop</a:t>
            </a:r>
          </a:p>
          <a:p>
            <a:pPr marL="285750" indent="-285750">
              <a:buFont typeface="Arial" charset="0"/>
              <a:buChar char="•"/>
            </a:pP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33" y="6302072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0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964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98" y="3204745"/>
            <a:ext cx="515853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Statewide push to invest in research capabilities and commercialization to bolster cybersecurity talent pool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Erdem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Topsakal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, Ph.D., chair of Department of Electrical and Computer Engineering, on CCI executive committee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33" y="6302072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12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71"/>
            <a:ext cx="11887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1784" y="3204274"/>
            <a:ext cx="505068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Targeted programs that meet growing demand for computer scientists and engineers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Fundamentals of Computing specialization open to ALL majors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Post-baccalaureate certificates in cybersecurity and data science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Collaborations with Greater Washington Partnership and Commonwealth Cyber Initiative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" y="6343636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80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650" y="3832986"/>
            <a:ext cx="44525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Hands-on engineering, STEM-related and lab experiences for K-12 students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Professional development opportunities for teachers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FIRST Robotics; high school programming contest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33" y="6302072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84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6443" y="3947627"/>
            <a:ext cx="57755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NEW dual degree program with Virginia Union University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NEW partnership with community colleges for inclusive excellence in science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Supporting underrepresented minorities through Louis Stokes Alliance for Minority Participation (LSAMP); Richmond Minorities in Engineering Partnership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" y="6343636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7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283" y="3501438"/>
            <a:ext cx="47844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Making smart cities smarter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Working with NASA on International Space Station; at Langley Research Center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Protecting the U.S. power supply grid from hackers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95827" cy="3091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33" y="6302072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47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4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78950" y="573265"/>
            <a:ext cx="4346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Biomedical Engineering</a:t>
            </a:r>
            <a:endParaRPr lang="en-US" sz="2000" b="1" u="none" strike="noStrike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78950" y="1432254"/>
            <a:ext cx="4971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Chemical and Life Science Engineering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578950" y="2115286"/>
            <a:ext cx="42896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Computer and Information Systems Security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8950" y="2813297"/>
            <a:ext cx="24368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Computer Science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6578950" y="4659599"/>
            <a:ext cx="4658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Mechanical and Nuclear Engineering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78950" y="348747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Engineering with track in electrical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computer engineering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78950" y="5565693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M.P.I. - Master of Product Innovation, </a:t>
            </a:r>
          </a:p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affiliated with the da Vinci Center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" y="6343636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22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87478" y="0"/>
            <a:ext cx="6803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faculty fellows, including 8 American Institute for Medical and Biological Engineering (AIMBE)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1675" y="4840367"/>
            <a:ext cx="89154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$25 million </a:t>
            </a:r>
          </a:p>
          <a:p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grant from Bill &amp; Melinda Gates Foundation for Medicines for All Institute</a:t>
            </a:r>
          </a:p>
        </p:txBody>
      </p:sp>
      <p:sp>
        <p:nvSpPr>
          <p:cNvPr id="7" name="Rectangle 6"/>
          <p:cNvSpPr/>
          <p:nvPr/>
        </p:nvSpPr>
        <p:spPr>
          <a:xfrm>
            <a:off x="8089376" y="2385933"/>
            <a:ext cx="288412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 charset="0"/>
              </a:rPr>
              <a:t>7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active NIH R01s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21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750" y="3843693"/>
            <a:ext cx="54570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Expert in musculoskeletal tissue engineering, regenerative medicine and cell and tissue interactions with biomaterials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Inventor on multiple patents; National Academy of Inventors Fellow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Co-founder of several companies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146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037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915" y="3429000"/>
            <a:ext cx="4891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Hong-Sheng Zhou, Ph.D., Google Faculty Research Award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National Science Foundation Graduate Research Fellows: Steven Hernandez; Brooke </a:t>
            </a: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Danielsson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Goldwater Scholar </a:t>
            </a: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Anastasios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Karles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33" y="6302072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13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17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3177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88618" y="3985642"/>
            <a:ext cx="575762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Culminating experience for undergraduates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Projects sponsored by industry, government and nonprofits to address unmet needs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Partnerships with business students result in new startup companies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25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014" y="3998424"/>
            <a:ext cx="534212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Multidisciplinary, long-term, large-scale research projects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Brings together undergraduates, graduate students, postdoctoral fellows and faculty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Often sponsored by industry partners</a:t>
            </a:r>
          </a:p>
        </p:txBody>
      </p:sp>
    </p:spTree>
    <p:extLst>
      <p:ext uri="{BB962C8B-B14F-4D97-AF65-F5344CB8AC3E}">
        <p14:creationId xmlns:p14="http://schemas.microsoft.com/office/powerpoint/2010/main" val="927736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6109" y="4137908"/>
            <a:ext cx="5679649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One- to two-day design-a-thons that begin with industry-pitched challenges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Five per year, one for each major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Results: Solutions to real problems and a chance to recruit new talent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 </a:t>
            </a:r>
          </a:p>
          <a:p>
            <a:pPr marL="285750" indent="-285750" fontAlgn="base">
              <a:buFont typeface="Arial" charset="0"/>
              <a:buChar char="•"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181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04339" y="223642"/>
            <a:ext cx="61716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0" b="1" dirty="0">
                <a:solidFill>
                  <a:schemeClr val="bg1"/>
                </a:solidFill>
                <a:latin typeface="Arial" charset="0"/>
              </a:rPr>
              <a:t>90% </a:t>
            </a:r>
          </a:p>
          <a:p>
            <a:pPr fontAlgn="base"/>
            <a:r>
              <a:rPr lang="en-US" b="1" dirty="0">
                <a:solidFill>
                  <a:schemeClr val="bg1"/>
                </a:solidFill>
                <a:latin typeface="Arial" charset="0"/>
              </a:rPr>
              <a:t>of undergraduates are in-state</a:t>
            </a:r>
            <a:endParaRPr lang="en-US" b="1" i="0" u="none" strike="noStrike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0622" y="2452482"/>
            <a:ext cx="61716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0" b="1" dirty="0">
                <a:solidFill>
                  <a:schemeClr val="bg1"/>
                </a:solidFill>
                <a:latin typeface="Arial" charset="0"/>
              </a:rPr>
              <a:t>75% </a:t>
            </a:r>
          </a:p>
          <a:p>
            <a:pPr fontAlgn="base"/>
            <a:r>
              <a:rPr lang="en-US" b="1" dirty="0">
                <a:solidFill>
                  <a:schemeClr val="bg1"/>
                </a:solidFill>
                <a:latin typeface="Arial" charset="0"/>
              </a:rPr>
              <a:t>of graduates stay in Virginia</a:t>
            </a:r>
          </a:p>
        </p:txBody>
      </p:sp>
      <p:sp>
        <p:nvSpPr>
          <p:cNvPr id="7" name="Rectangle 6"/>
          <p:cNvSpPr/>
          <p:nvPr/>
        </p:nvSpPr>
        <p:spPr>
          <a:xfrm>
            <a:off x="4326902" y="5029269"/>
            <a:ext cx="7249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>
                <a:solidFill>
                  <a:schemeClr val="bg1"/>
                </a:solidFill>
                <a:latin typeface="Arial" charset="0"/>
              </a:rPr>
              <a:t>Strong growth in cybersecurity, data science, automation and controls, nuclear engineering and other in-demand specialties 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91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47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69524" y="695814"/>
            <a:ext cx="4346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Biomedical Engineering</a:t>
            </a:r>
            <a:endParaRPr lang="en-US" sz="2000" b="1" u="none" strike="noStrike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5073" y="1802114"/>
            <a:ext cx="4391167" cy="701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*NEW* Chemical and Life Science Engineering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484683" y="5641645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Mechanical and Nuclear Engineering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(Only such program in the U.S.)</a:t>
            </a:r>
          </a:p>
        </p:txBody>
      </p:sp>
      <p:sp>
        <p:nvSpPr>
          <p:cNvPr id="9" name="Rectangle 8"/>
          <p:cNvSpPr/>
          <p:nvPr/>
        </p:nvSpPr>
        <p:spPr>
          <a:xfrm>
            <a:off x="6464871" y="4302179"/>
            <a:ext cx="59436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Engineering with track in electrical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and computer engineering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64871" y="3075405"/>
            <a:ext cx="59436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Engineering with track in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computer science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" y="6343636"/>
            <a:ext cx="243840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0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2391" y="4916262"/>
            <a:ext cx="533557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One-year program for undergraduates 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Offers a long-term, immersive research experience 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Mentorship from faculty, postdoctoral fellows and grad students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8536" y="4916262"/>
            <a:ext cx="584461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One-year program for high school students </a:t>
            </a:r>
          </a:p>
          <a:p>
            <a:pPr marL="342900" indent="-34290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Mentorship from faculty, postdoctoral fellows and grad students</a:t>
            </a:r>
          </a:p>
          <a:p>
            <a:pPr marL="342900" indent="-34290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Inspires students to study engineering — often at VCU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09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452" y="957862"/>
            <a:ext cx="27439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1,804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Undergraduate students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56490" y="957862"/>
            <a:ext cx="25358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309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Graduate students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67209" y="961531"/>
            <a:ext cx="25358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113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M.S. students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2434" y="961531"/>
            <a:ext cx="25358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175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Ph.D. students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72169" y="4387485"/>
            <a:ext cx="345963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314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Biomedical Engineering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Undergraduate Students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3262" y="4302847"/>
            <a:ext cx="229898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209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Chemical &amp;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Life Science Engineering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Undergraduate Students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5230" y="4302846"/>
            <a:ext cx="25541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423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Computer Science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Undergraduate Students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4065" y="4302847"/>
            <a:ext cx="236728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306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Electrical &amp; Computer Engineering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Undergraduate Students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79815" y="4302847"/>
            <a:ext cx="240891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519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Mechanical &amp; Nuclear Engineering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Undergraduate Students</a:t>
            </a:r>
          </a:p>
        </p:txBody>
      </p:sp>
    </p:spTree>
    <p:extLst>
      <p:ext uri="{BB962C8B-B14F-4D97-AF65-F5344CB8AC3E}">
        <p14:creationId xmlns:p14="http://schemas.microsoft.com/office/powerpoint/2010/main" val="123332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3600" y="3582260"/>
            <a:ext cx="5641942" cy="247760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 fontAlgn="base">
              <a:spcAft>
                <a:spcPts val="12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222222"/>
                </a:solidFill>
                <a:latin typeface="Arial" charset="0"/>
              </a:rPr>
              <a:t>Pathways for a mix of conventional and non-conventional students (community college transfers, first-generation college students, veterans and career-changers)</a:t>
            </a:r>
          </a:p>
          <a:p>
            <a:pPr marL="285750" indent="-285750" fontAlgn="base">
              <a:buFont typeface="Arial" charset="0"/>
              <a:buChar char="•"/>
            </a:pPr>
            <a:r>
              <a:rPr lang="en-US" sz="2000" b="1" dirty="0">
                <a:solidFill>
                  <a:srgbClr val="222222"/>
                </a:solidFill>
                <a:latin typeface="Arial" charset="0"/>
              </a:rPr>
              <a:t>Student engagement through experiential learning, academic support, leadership opportunities and career development</a:t>
            </a:r>
            <a:endParaRPr lang="en-US" sz="2000" b="1" i="0" u="none" strike="noStrike" dirty="0">
              <a:solidFill>
                <a:srgbClr val="222222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04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9999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4430" y="4085502"/>
            <a:ext cx="498206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222222"/>
                </a:solidFill>
                <a:latin typeface="Arial" charset="0"/>
              </a:rPr>
              <a:t>Young, diverse metro area: #2 city where </a:t>
            </a:r>
            <a:r>
              <a:rPr lang="en-US" sz="2000" b="1" dirty="0" err="1">
                <a:solidFill>
                  <a:srgbClr val="222222"/>
                </a:solidFill>
                <a:latin typeface="Arial" charset="0"/>
              </a:rPr>
              <a:t>millennials</a:t>
            </a:r>
            <a:r>
              <a:rPr lang="en-US" sz="2000" b="1" dirty="0">
                <a:solidFill>
                  <a:srgbClr val="222222"/>
                </a:solidFill>
                <a:latin typeface="Arial" charset="0"/>
              </a:rPr>
              <a:t> are moving (Time, 2017)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222222"/>
                </a:solidFill>
                <a:latin typeface="Arial" charset="0"/>
              </a:rPr>
              <a:t>Low cost of living</a:t>
            </a:r>
          </a:p>
          <a:p>
            <a:pPr marL="28575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222222"/>
                </a:solidFill>
                <a:latin typeface="Arial" charset="0"/>
              </a:rPr>
              <a:t>#6 fastest growing tech talent market in North America (CBRE, 2018)</a:t>
            </a:r>
            <a:endParaRPr lang="en-US" sz="2000" b="1" i="0" u="none" strike="noStrike" dirty="0">
              <a:solidFill>
                <a:srgbClr val="222222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45" y="5925312"/>
            <a:ext cx="3773424" cy="932688"/>
          </a:xfrm>
          <a:prstGeom prst="rect">
            <a:avLst/>
          </a:prstGeom>
          <a:effectLst>
            <a:outerShdw blurRad="165100" dist="139700" dir="7140000" sx="102000" sy="102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13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830</TotalTime>
  <Words>1051</Words>
  <Application>Microsoft Macintosh PowerPoint</Application>
  <PresentationFormat>Custom</PresentationFormat>
  <Paragraphs>183</Paragraphs>
  <Slides>38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106</cp:revision>
  <dcterms:created xsi:type="dcterms:W3CDTF">2019-06-05T13:57:26Z</dcterms:created>
  <dcterms:modified xsi:type="dcterms:W3CDTF">2019-06-27T17:13:04Z</dcterms:modified>
</cp:coreProperties>
</file>